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57" r:id="rId25"/>
    <p:sldId id="259" r:id="rId26"/>
    <p:sldId id="258" r:id="rId27"/>
    <p:sldId id="277" r:id="rId28"/>
    <p:sldId id="263" r:id="rId29"/>
    <p:sldId id="264" r:id="rId30"/>
    <p:sldId id="272" r:id="rId31"/>
    <p:sldId id="278" r:id="rId32"/>
    <p:sldId id="280" r:id="rId33"/>
    <p:sldId id="281" r:id="rId34"/>
    <p:sldId id="279" r:id="rId35"/>
    <p:sldId id="282" r:id="rId36"/>
    <p:sldId id="283" r:id="rId37"/>
    <p:sldId id="262" r:id="rId38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6"/>
    <a:srgbClr val="787878"/>
    <a:srgbClr val="696969"/>
    <a:srgbClr val="5A5A5A"/>
    <a:srgbClr val="4B4B4B"/>
    <a:srgbClr val="3D3D3D"/>
    <a:srgbClr val="3C3C3C"/>
    <a:srgbClr val="2D2D2D"/>
    <a:srgbClr val="1E1E1E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63" autoAdjust="0"/>
  </p:normalViewPr>
  <p:slideViewPr>
    <p:cSldViewPr showGuides="1">
      <p:cViewPr>
        <p:scale>
          <a:sx n="89" d="100"/>
          <a:sy n="89" d="100"/>
        </p:scale>
        <p:origin x="-1350" y="-72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84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72DD-A47D-4596-9320-016185F18F6F}" type="datetimeFigureOut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8903B-74BF-4EEB-B157-8E6676FF46C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692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D98F9-C2CD-449F-8F3D-526A627A669D}" type="datetimeFigureOut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6B65-46E0-4188-B281-0398654F7C8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165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0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Fotomontaż</a:t>
            </a:r>
            <a:r>
              <a:rPr lang="pl-PL" baseline="0" dirty="0" smtClean="0"/>
              <a:t> własny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http://en.wikipedia.org/wiki/Programming_paradigm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http://en.wikipedia.org/wiki/Type_system</a:t>
            </a:r>
          </a:p>
          <a:p>
            <a:r>
              <a:rPr lang="pl-PL" dirty="0" smtClean="0"/>
              <a:t>http://joose-js.googlecode.com/svn/trunk/doc_images/Joose_Type_Hierarchy.png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http://c2.com/cgi/wiki?DuckTyping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15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Discussion</a:t>
            </a:r>
            <a:r>
              <a:rPr lang="pl-PL" dirty="0" smtClean="0"/>
              <a:t>: https://github.com/nabijaczleweli/UniwersytetDzieci-Google-2015-prezentacja/commit/53a5ee0508f6e9c11b1e7580060d6b44f52adebd#commitcomment-11144249</a:t>
            </a:r>
          </a:p>
          <a:p>
            <a:r>
              <a:rPr lang="pl-PL" dirty="0" smtClean="0"/>
              <a:t>Image: http://edwuf.de/c-programming-global/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10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Second </a:t>
            </a:r>
            <a:r>
              <a:rPr lang="pl-PL" dirty="0" err="1" smtClean="0"/>
              <a:t>dot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</a:t>
            </a:r>
            <a:r>
              <a:rPr lang="pl-PL" dirty="0" err="1" smtClean="0"/>
              <a:t>require</a:t>
            </a:r>
            <a:r>
              <a:rPr lang="pl-PL" dirty="0" smtClean="0"/>
              <a:t> </a:t>
            </a:r>
            <a:r>
              <a:rPr lang="pl-PL" dirty="0" err="1" smtClean="0"/>
              <a:t>cleanup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4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http://www.secretgeek.net/image/function_v_imperative.PNG</a:t>
            </a:r>
          </a:p>
          <a:p>
            <a:r>
              <a:rPr lang="pl-PL" dirty="0" smtClean="0"/>
              <a:t>http://en.wikipedia.org/wiki/Subroutine</a:t>
            </a:r>
          </a:p>
          <a:p>
            <a:r>
              <a:rPr lang="pl-PL" dirty="0" smtClean="0"/>
              <a:t>Jednostka może być niezrozumiała, zmienić?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5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Czy ta</a:t>
            </a:r>
            <a:r>
              <a:rPr lang="pl-PL" baseline="0" dirty="0" smtClean="0"/>
              <a:t> sekcja jest w ogóle potrzebna?</a:t>
            </a:r>
          </a:p>
          <a:p>
            <a:r>
              <a:rPr lang="pl-PL" baseline="0" dirty="0" smtClean="0"/>
              <a:t>Splitnąć na dwa slajdy?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0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Fotomontaż roboty</a:t>
            </a:r>
            <a:r>
              <a:rPr lang="pl-PL" baseline="0" dirty="0" smtClean="0"/>
              <a:t> </a:t>
            </a:r>
            <a:r>
              <a:rPr lang="pl-PL" dirty="0" smtClean="0"/>
              <a:t>własnej </a:t>
            </a:r>
            <a:r>
              <a:rPr lang="pl-PL" baseline="0" dirty="0" smtClean="0"/>
              <a:t>(Google image </a:t>
            </a:r>
            <a:r>
              <a:rPr lang="pl-PL" baseline="0" dirty="0" err="1" smtClean="0"/>
              <a:t>search</a:t>
            </a:r>
            <a:r>
              <a:rPr lang="pl-PL" baseline="0" dirty="0" smtClean="0"/>
              <a:t>: businessman, </a:t>
            </a:r>
            <a:r>
              <a:rPr lang="pl-PL" baseline="0" dirty="0" err="1" smtClean="0"/>
              <a:t>hoodie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man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gun</a:t>
            </a:r>
            <a:r>
              <a:rPr lang="pl-PL" baseline="0" dirty="0" smtClean="0"/>
              <a:t>)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6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D:\projekty\Uniwersytet Dzieci\uniwersytet dzieci 8.10.2011-bogdankrezel.com\uniwersytet dzieci 4.jpg"/>
          <p:cNvPicPr>
            <a:picLocks noChangeAspect="1" noChangeArrowheads="1"/>
          </p:cNvPicPr>
          <p:nvPr userDrawn="1"/>
        </p:nvPicPr>
        <p:blipFill>
          <a:blip r:embed="rId2" cstate="print"/>
          <a:srcRect l="11831" t="17463" r="11208"/>
          <a:stretch>
            <a:fillRect/>
          </a:stretch>
        </p:blipFill>
        <p:spPr bwMode="auto">
          <a:xfrm>
            <a:off x="0" y="0"/>
            <a:ext cx="9144000" cy="6525344"/>
          </a:xfrm>
          <a:prstGeom prst="rect">
            <a:avLst/>
          </a:prstGeom>
          <a:noFill/>
        </p:spPr>
      </p:pic>
      <p:pic>
        <p:nvPicPr>
          <p:cNvPr id="4104" name="Picture 8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9607" r="21254" b="18963"/>
          <a:stretch>
            <a:fillRect/>
          </a:stretch>
        </p:blipFill>
        <p:spPr bwMode="auto">
          <a:xfrm>
            <a:off x="-11173" y="4869160"/>
            <a:ext cx="9155173" cy="2016224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736304" y="4941168"/>
            <a:ext cx="6012160" cy="1827584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 </a:t>
            </a:r>
            <a:endParaRPr lang="pl-PL" dirty="0"/>
          </a:p>
        </p:txBody>
      </p:sp>
      <p:pic>
        <p:nvPicPr>
          <p:cNvPr id="4105" name="Picture 9" descr="D:\projekty\Uniwersytet Dzieci\WDRAŻANIE\LOGO\Logo public\UD Logo Kolor\Uniwersytet_Dzieci_logo_kolor.jpg"/>
          <p:cNvPicPr>
            <a:picLocks noChangeAspect="1" noChangeArrowheads="1"/>
          </p:cNvPicPr>
          <p:nvPr userDrawn="1"/>
        </p:nvPicPr>
        <p:blipFill>
          <a:blip r:embed="rId4" cstate="print"/>
          <a:srcRect t="4505" b="2702"/>
          <a:stretch>
            <a:fillRect/>
          </a:stretch>
        </p:blipFill>
        <p:spPr bwMode="auto">
          <a:xfrm>
            <a:off x="32166" y="5035664"/>
            <a:ext cx="2235578" cy="180509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na zakońc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:\projekty\Uniwersytet Dzieci\WDRAŻANIE\Prezentacja PPT\EDISONDA_UD_teczka_02.jpg"/>
          <p:cNvPicPr>
            <a:picLocks noChangeAspect="1" noChangeArrowheads="1"/>
          </p:cNvPicPr>
          <p:nvPr userDrawn="1"/>
        </p:nvPicPr>
        <p:blipFill>
          <a:blip r:embed="rId2" cstate="print"/>
          <a:srcRect l="3857" t="13333" r="941"/>
          <a:stretch>
            <a:fillRect/>
          </a:stretch>
        </p:blipFill>
        <p:spPr bwMode="auto">
          <a:xfrm>
            <a:off x="-1" y="5136760"/>
            <a:ext cx="9142413" cy="1748624"/>
          </a:xfrm>
          <a:prstGeom prst="rect">
            <a:avLst/>
          </a:prstGeom>
          <a:noFill/>
        </p:spPr>
      </p:pic>
      <p:pic>
        <p:nvPicPr>
          <p:cNvPr id="12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84" y="5305295"/>
            <a:ext cx="1815879" cy="1580089"/>
          </a:xfrm>
          <a:prstGeom prst="rect">
            <a:avLst/>
          </a:prstGeom>
          <a:noFill/>
        </p:spPr>
      </p:pic>
      <p:sp>
        <p:nvSpPr>
          <p:cNvPr id="14" name="pole tekstowe 13"/>
          <p:cNvSpPr txBox="1"/>
          <p:nvPr userDrawn="1"/>
        </p:nvSpPr>
        <p:spPr>
          <a:xfrm>
            <a:off x="2267744" y="54452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Kontakt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Mydlarska 4</a:t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30-703 Kraków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ole tekstowe 15"/>
          <p:cNvSpPr txBox="1"/>
          <p:nvPr userDrawn="1"/>
        </p:nvSpPr>
        <p:spPr>
          <a:xfrm>
            <a:off x="4499992" y="54452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Biura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Wiśniowa  36 m. 2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02-520 Warszawa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ole tekstowe 16"/>
          <p:cNvSpPr txBox="1"/>
          <p:nvPr userDrawn="1"/>
        </p:nvSpPr>
        <p:spPr>
          <a:xfrm>
            <a:off x="4499992" y="595102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Iwana Pawłowa 1/1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53-604 Wrocław</a:t>
            </a:r>
          </a:p>
        </p:txBody>
      </p:sp>
      <p:sp>
        <p:nvSpPr>
          <p:cNvPr id="18" name="pole tekstowe 17"/>
          <p:cNvSpPr txBox="1"/>
          <p:nvPr userDrawn="1"/>
        </p:nvSpPr>
        <p:spPr>
          <a:xfrm>
            <a:off x="6444208" y="595102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Kościuszki 31a/8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10-503 Olsztyn</a:t>
            </a:r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2285984" y="592933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sekretariat</a:t>
            </a:r>
            <a:r>
              <a:rPr lang="pl-PL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ud.edu.pl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www.uniwersytetdzieci.pl</a:t>
            </a:r>
          </a:p>
        </p:txBody>
      </p:sp>
      <p:sp>
        <p:nvSpPr>
          <p:cNvPr id="20" name="Tytuł 1"/>
          <p:cNvSpPr>
            <a:spLocks noGrp="1"/>
          </p:cNvSpPr>
          <p:nvPr>
            <p:ph type="ctrTitle" hasCustomPrompt="1"/>
          </p:nvPr>
        </p:nvSpPr>
        <p:spPr>
          <a:xfrm>
            <a:off x="0" y="1628800"/>
            <a:ext cx="9144000" cy="183006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Dziękuję! lub coś…</a:t>
            </a:r>
            <a:endParaRPr lang="pl-P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rojekty\Uniwersytet Dzieci\uniwersytet dzieci 8.10.2011-bogdankrezel.com\uniwersytet dzieci 8.jpg"/>
          <p:cNvPicPr>
            <a:picLocks noChangeAspect="1" noChangeArrowheads="1"/>
          </p:cNvPicPr>
          <p:nvPr userDrawn="1"/>
        </p:nvPicPr>
        <p:blipFill>
          <a:blip r:embed="rId2" cstate="print"/>
          <a:srcRect t="4000"/>
          <a:stretch>
            <a:fillRect/>
          </a:stretch>
        </p:blipFill>
        <p:spPr bwMode="auto">
          <a:xfrm>
            <a:off x="-1587" y="0"/>
            <a:ext cx="9144000" cy="5841119"/>
          </a:xfrm>
          <a:prstGeom prst="rect">
            <a:avLst/>
          </a:prstGeom>
          <a:noFill/>
        </p:spPr>
      </p:pic>
      <p:pic>
        <p:nvPicPr>
          <p:cNvPr id="24" name="Picture 10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3155" r="16407" b="7935"/>
          <a:stretch>
            <a:fillRect/>
          </a:stretch>
        </p:blipFill>
        <p:spPr bwMode="auto">
          <a:xfrm>
            <a:off x="0" y="4869160"/>
            <a:ext cx="9180512" cy="1988840"/>
          </a:xfrm>
          <a:prstGeom prst="rect">
            <a:avLst/>
          </a:prstGeom>
          <a:noFill/>
        </p:spPr>
      </p:pic>
      <p:pic>
        <p:nvPicPr>
          <p:cNvPr id="25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4" cstate="print"/>
          <a:srcRect t="3831" b="-433"/>
          <a:stretch>
            <a:fillRect/>
          </a:stretch>
        </p:blipFill>
        <p:spPr bwMode="auto">
          <a:xfrm>
            <a:off x="107504" y="5042147"/>
            <a:ext cx="2160241" cy="1815853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699792" y="4869160"/>
            <a:ext cx="6048672" cy="1830065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rozdział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rojekty\Uniwersytet Dzieci\WDRAŻANIE\Prezentacja PPT\EDISONDA_UD_Poczta_onet_logowanie_04.jpg"/>
          <p:cNvPicPr>
            <a:picLocks noChangeAspect="1" noChangeArrowheads="1"/>
          </p:cNvPicPr>
          <p:nvPr userDrawn="1"/>
        </p:nvPicPr>
        <p:blipFill>
          <a:blip r:embed="rId2" cstate="print"/>
          <a:srcRect l="7017" r="8509" b="13787"/>
          <a:stretch>
            <a:fillRect/>
          </a:stretch>
        </p:blipFill>
        <p:spPr bwMode="auto">
          <a:xfrm>
            <a:off x="0" y="1509036"/>
            <a:ext cx="9144000" cy="5232332"/>
          </a:xfrm>
          <a:prstGeom prst="rect">
            <a:avLst/>
          </a:prstGeom>
          <a:noFill/>
        </p:spPr>
      </p:pic>
      <p:sp>
        <p:nvSpPr>
          <p:cNvPr id="6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938687"/>
            <a:ext cx="6910536" cy="1470025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  <p:pic>
        <p:nvPicPr>
          <p:cNvPr id="7" name="Picture 2" descr="D:\projekty\Uniwersytet Dzieci\WDRAŻANIE\LOGO\2011_logo_full_finall_1X_pole_ochronn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852" y="620339"/>
            <a:ext cx="3025060" cy="25926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kty\Uniwersytet Dzieci\WDRAŻANIE\Prezentacja PPT\EDISONDA_UD_kartki_swiateczne_dwustronne_01.jpg"/>
          <p:cNvPicPr>
            <a:picLocks noChangeAspect="1" noChangeArrowheads="1"/>
          </p:cNvPicPr>
          <p:nvPr userDrawn="1"/>
        </p:nvPicPr>
        <p:blipFill>
          <a:blip r:embed="rId2" cstate="print"/>
          <a:srcRect l="4018" t="1429" r="33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407247"/>
            <a:ext cx="6910536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dzielącego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samym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samym tekstem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5544616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18" name="Dowolny kształt 1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ymbol zastępczy tekstu 21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pionowym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4032448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788024" y="1340768"/>
            <a:ext cx="381642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ozi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poziomym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8136904" cy="2066528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3573016"/>
            <a:ext cx="8136904" cy="2520280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obrazk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obrazkiem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w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wideo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  <p:sp>
        <p:nvSpPr>
          <p:cNvPr id="13" name="Symbol zastępczy obiektu multimediów 11"/>
          <p:cNvSpPr>
            <a:spLocks noGrp="1"/>
          </p:cNvSpPr>
          <p:nvPr>
            <p:ph type="media" sz="quarter" idx="14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BF3F-A291-4768-ACD3-FB9B4CE64C02}" type="datetime1">
              <a:rPr lang="pl-PL" smtClean="0"/>
              <a:pPr/>
              <a:t>22.05.2015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3F2C0-941E-4B4F-832A-0816F329ADBF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0" r:id="rId3"/>
    <p:sldLayoutId id="2147483649" r:id="rId4"/>
    <p:sldLayoutId id="2147483661" r:id="rId5"/>
    <p:sldLayoutId id="2147483662" r:id="rId6"/>
    <p:sldLayoutId id="2147483663" r:id="rId7"/>
    <p:sldLayoutId id="2147483664" r:id="rId8"/>
    <p:sldLayoutId id="2147483669" r:id="rId9"/>
    <p:sldLayoutId id="214748366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bijaczleweli/UniwersytetDzieci-Google-2015-prezentacja/commit/53a5ee0508f6e9c11b1e7580060d6b44f52adebd#commitcomment-1114424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544" y="5301208"/>
            <a:ext cx="9145016" cy="1470025"/>
          </a:xfrm>
        </p:spPr>
        <p:txBody>
          <a:bodyPr>
            <a:normAutofit fontScale="90000"/>
          </a:bodyPr>
          <a:lstStyle/>
          <a:p>
            <a:r>
              <a:rPr lang="pl-PL" sz="5300" b="1" dirty="0" smtClean="0"/>
              <a:t>APLIKACJE MOBILNE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pl-PL" altLang="pl-PL" sz="3100" dirty="0" smtClean="0">
                <a:solidFill>
                  <a:srgbClr val="000000"/>
                </a:solidFill>
              </a:rPr>
              <a:t>Prowadzący </a:t>
            </a:r>
            <a:r>
              <a:rPr lang="pl-PL" altLang="pl-PL" sz="3100" dirty="0">
                <a:solidFill>
                  <a:srgbClr val="000000"/>
                </a:solidFill>
              </a:rPr>
              <a:t>zajęcia: </a:t>
            </a:r>
            <a:r>
              <a:rPr lang="pl-PL" altLang="pl-PL" sz="3100" dirty="0" smtClean="0">
                <a:solidFill>
                  <a:srgbClr val="000000"/>
                </a:solidFill>
              </a:rPr>
              <a:t>Bartosz Lepper, Piotr Zaborski, Danka Niedziałkowska </a:t>
            </a:r>
            <a:r>
              <a:rPr lang="pl-PL" altLang="pl-PL" sz="3100" dirty="0">
                <a:solidFill>
                  <a:srgbClr val="000000"/>
                </a:solidFill>
              </a:rPr>
              <a:t/>
            </a:r>
            <a:br>
              <a:rPr lang="pl-PL" altLang="pl-PL" sz="3100" dirty="0">
                <a:solidFill>
                  <a:srgbClr val="000000"/>
                </a:solidFill>
              </a:rPr>
            </a:br>
            <a:r>
              <a:rPr lang="pl-PL" altLang="pl-PL" sz="3100" dirty="0" smtClean="0">
                <a:solidFill>
                  <a:srgbClr val="000000"/>
                </a:solidFill>
              </a:rPr>
              <a:t>Praktykantka: Izabela Malik</a:t>
            </a:r>
            <a:r>
              <a:rPr lang="pl-PL" altLang="pl-PL" sz="2700" dirty="0" smtClean="0">
                <a:solidFill>
                  <a:srgbClr val="000000"/>
                </a:solidFill>
              </a:rPr>
              <a:t/>
            </a:r>
            <a:br>
              <a:rPr lang="pl-PL" altLang="pl-PL" sz="2700" dirty="0" smtClean="0">
                <a:solidFill>
                  <a:srgbClr val="000000"/>
                </a:solidFill>
              </a:rPr>
            </a:br>
            <a:r>
              <a:rPr lang="pl-PL" altLang="pl-PL" dirty="0">
                <a:solidFill>
                  <a:srgbClr val="000000"/>
                </a:solidFill>
              </a:rPr>
              <a:t/>
            </a:r>
            <a:br>
              <a:rPr lang="pl-PL" altLang="pl-PL" dirty="0">
                <a:solidFill>
                  <a:srgbClr val="000000"/>
                </a:solidFill>
              </a:rPr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Zmienne, czyli </a:t>
            </a:r>
            <a:r>
              <a:rPr lang="pl-PL" dirty="0" smtClean="0">
                <a:solidFill>
                  <a:srgbClr val="FFFFFF"/>
                </a:solidFill>
              </a:rPr>
              <a:t>gdzie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Zmienna – desygnowane miejsce w </a:t>
            </a:r>
            <a:r>
              <a:rPr lang="pl-PL" smtClean="0">
                <a:solidFill>
                  <a:srgbClr val="FFFFFF"/>
                </a:solidFill>
              </a:rPr>
              <a:t>pamięci zawierające </a:t>
            </a:r>
            <a:r>
              <a:rPr lang="pl-PL" i="1" smtClean="0">
                <a:solidFill>
                  <a:srgbClr val="FFFFFF"/>
                </a:solidFill>
              </a:rPr>
              <a:t>dane</a:t>
            </a:r>
            <a:r>
              <a:rPr lang="pl-PL" smtClean="0">
                <a:solidFill>
                  <a:srgbClr val="FFFFFF"/>
                </a:solidFill>
              </a:rPr>
              <a:t>.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>
          <a:xfrm>
            <a:off x="395536" y="6497960"/>
            <a:ext cx="7466905" cy="360040"/>
          </a:xfrm>
        </p:spPr>
        <p:txBody>
          <a:bodyPr>
            <a:normAutofit fontScale="77500" lnSpcReduction="20000"/>
          </a:bodyPr>
          <a:lstStyle/>
          <a:p>
            <a:r>
              <a:rPr lang="pl-PL" dirty="0" err="1" smtClean="0">
                <a:hlinkClick r:id="rId3"/>
              </a:rPr>
              <a:t>Discussion</a:t>
            </a:r>
            <a:endParaRPr lang="pl-PL" dirty="0" smtClean="0"/>
          </a:p>
          <a:p>
            <a:r>
              <a:rPr lang="pl-PL" dirty="0" smtClean="0"/>
              <a:t>Źródło: </a:t>
            </a:r>
            <a:r>
              <a:rPr lang="pl-PL" dirty="0"/>
              <a:t>http://edwuf.de/c-programming-global</a:t>
            </a:r>
            <a:r>
              <a:rPr lang="pl-PL" dirty="0" smtClean="0"/>
              <a:t>/</a:t>
            </a:r>
          </a:p>
          <a:p>
            <a:endParaRPr lang="pl-PL" dirty="0"/>
          </a:p>
        </p:txBody>
      </p:sp>
      <p:pic>
        <p:nvPicPr>
          <p:cNvPr id="1028" name="Picture 4" descr="P:\Google\UniwersytetDzieci-Google-2015-prezentacja\prezentacja\resources\External Storage clas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63606"/>
            <a:ext cx="5688632" cy="53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Zmienna </a:t>
            </a:r>
            <a:r>
              <a:rPr lang="pl-PL" dirty="0"/>
              <a:t>to nazwane miejsce w pamięci o pewnej zawartości</a:t>
            </a:r>
          </a:p>
          <a:p>
            <a:endParaRPr lang="pl-PL" dirty="0"/>
          </a:p>
          <a:p>
            <a:r>
              <a:rPr lang="pl-PL" dirty="0"/>
              <a:t>Na przykład zmienna `</a:t>
            </a:r>
            <a:r>
              <a:rPr lang="pl-PL" dirty="0" err="1"/>
              <a:t>zbigniew</a:t>
            </a:r>
            <a:r>
              <a:rPr lang="pl-PL" dirty="0"/>
              <a:t>` może mieć wartość `666`, a zmienna `</a:t>
            </a:r>
            <a:r>
              <a:rPr lang="pl-PL" dirty="0" err="1"/>
              <a:t>henryk</a:t>
            </a:r>
            <a:r>
              <a:rPr lang="pl-PL" dirty="0"/>
              <a:t>` - "masło.hpp"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6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nie mają stałego typu, więc `</a:t>
            </a:r>
            <a:r>
              <a:rPr lang="pl-PL" dirty="0" err="1"/>
              <a:t>zbigniew</a:t>
            </a:r>
            <a:r>
              <a:rPr lang="pl-PL" dirty="0"/>
              <a:t>` może mieć wartość `666`, a potem "masło.hpp"</a:t>
            </a:r>
          </a:p>
          <a:p>
            <a:endParaRPr lang="pl-PL" dirty="0"/>
          </a:p>
          <a:p>
            <a:r>
              <a:rPr lang="pl-PL" dirty="0"/>
              <a:t>Nieprzypisane zmienne mają wartość `</a:t>
            </a:r>
            <a:r>
              <a:rPr lang="pl-PL" dirty="0" err="1"/>
              <a:t>undefined</a:t>
            </a:r>
            <a:r>
              <a:rPr lang="pl-PL" dirty="0"/>
              <a:t>`</a:t>
            </a:r>
            <a:r>
              <a:rPr lang="pl-PL" sz="900" dirty="0"/>
              <a:t>[niezdefiniowany</a:t>
            </a:r>
            <a:r>
              <a:rPr lang="pl-PL" sz="900" dirty="0" smtClean="0"/>
              <a:t>]</a:t>
            </a:r>
            <a:r>
              <a:rPr lang="pl-PL" dirty="0" smtClean="0"/>
              <a:t>, </a:t>
            </a:r>
            <a:r>
              <a:rPr lang="pl-PL" dirty="0"/>
              <a:t>i nie mają typu</a:t>
            </a:r>
          </a:p>
        </p:txBody>
      </p:sp>
    </p:spTree>
    <p:extLst>
      <p:ext uri="{BB962C8B-B14F-4D97-AF65-F5344CB8AC3E}">
        <p14:creationId xmlns:p14="http://schemas.microsoft.com/office/powerpoint/2010/main" val="22048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Dopóki nie wykorzystuje się nieistniejących jej właściwości, nie ma znaczenia jakiego obecnie typu jest zmienna</a:t>
            </a:r>
          </a:p>
          <a:p>
            <a:endParaRPr lang="pl-PL" dirty="0"/>
          </a:p>
          <a:p>
            <a:r>
              <a:rPr lang="pl-PL" dirty="0"/>
              <a:t>Na przykład, nawet jeśli `człowiek` i `kaczka` są całkowicie innymi typami, a oba mają właściwość `</a:t>
            </a:r>
            <a:r>
              <a:rPr lang="pl-PL" dirty="0" err="1"/>
              <a:t>zbigniew</a:t>
            </a:r>
            <a:r>
              <a:rPr lang="pl-PL" dirty="0"/>
              <a:t>`, dopóki używa się tylko `</a:t>
            </a:r>
            <a:r>
              <a:rPr lang="pl-PL" dirty="0" err="1"/>
              <a:t>zbigniew`a</a:t>
            </a:r>
            <a:r>
              <a:rPr lang="pl-PL" dirty="0"/>
              <a:t>, zmienna może mieć jakikolwiek z tych typów</a:t>
            </a:r>
          </a:p>
        </p:txBody>
      </p:sp>
    </p:spTree>
    <p:extLst>
      <p:ext uri="{BB962C8B-B14F-4D97-AF65-F5344CB8AC3E}">
        <p14:creationId xmlns:p14="http://schemas.microsoft.com/office/powerpoint/2010/main" val="26921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Funkcje, czyli czemu ja to znowu piszę?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Funkcja (</a:t>
            </a:r>
            <a:r>
              <a:rPr lang="pl-PL" dirty="0" err="1" smtClean="0">
                <a:solidFill>
                  <a:srgbClr val="FFFFFF"/>
                </a:solidFill>
              </a:rPr>
              <a:t>subrutyna</a:t>
            </a:r>
            <a:r>
              <a:rPr lang="pl-PL" dirty="0" smtClean="0">
                <a:solidFill>
                  <a:srgbClr val="FFFFFF"/>
                </a:solidFill>
              </a:rPr>
              <a:t>) – sekwencja instrukcji programowych wykonujących specyficzne zadanie, spakowane do jednostki.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1" r="-27331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/>
              <a:t>Źródło: http</a:t>
            </a:r>
            <a:r>
              <a:rPr lang="pl-PL" dirty="0"/>
              <a:t>://www.secretgeek.net/image/function_v_imperative.PNG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</a:t>
            </a:r>
            <a:r>
              <a:rPr lang="pl-PL" dirty="0" smtClean="0"/>
              <a:t>en.wikipedia.org/wiki/Subroutine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06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Funkcja </a:t>
            </a:r>
            <a:r>
              <a:rPr lang="pl-PL" dirty="0"/>
              <a:t>to zgrupowana ponownie używalna sekwencja poleceń</a:t>
            </a:r>
          </a:p>
          <a:p>
            <a:endParaRPr lang="pl-PL" dirty="0"/>
          </a:p>
          <a:p>
            <a:r>
              <a:rPr lang="pl-PL" dirty="0"/>
              <a:t>Tak jak w matematyce, funkcje wywołuje się nawiasami okrągłymi '(' i ')‚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67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Funkcje ogólnie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Na </a:t>
            </a:r>
            <a:r>
              <a:rPr lang="pl-PL" dirty="0"/>
              <a:t>przykład funkcja `</a:t>
            </a:r>
            <a:r>
              <a:rPr lang="pl-PL" dirty="0" err="1"/>
              <a:t>zbigniew</a:t>
            </a:r>
            <a:r>
              <a:rPr lang="pl-PL" dirty="0"/>
              <a:t>` może zawierać w sobie (zastępować) polecenia: zamknij rękę, wyprostuj palec, podejdź do Łucji, żgnij Łucję</a:t>
            </a:r>
          </a:p>
          <a:p>
            <a:endParaRPr lang="pl-PL" dirty="0"/>
          </a:p>
          <a:p>
            <a:r>
              <a:rPr lang="pl-PL" dirty="0"/>
              <a:t>Funkcje mogą być przypisywane do zmiennych, np `</a:t>
            </a:r>
            <a:r>
              <a:rPr lang="pl-PL" dirty="0" err="1"/>
              <a:t>var</a:t>
            </a:r>
            <a:r>
              <a:rPr lang="pl-PL" dirty="0"/>
              <a:t> </a:t>
            </a:r>
            <a:r>
              <a:rPr lang="pl-PL" dirty="0" err="1"/>
              <a:t>zbigniew</a:t>
            </a:r>
            <a:r>
              <a:rPr lang="pl-PL" dirty="0"/>
              <a:t> = </a:t>
            </a:r>
            <a:r>
              <a:rPr lang="pl-PL" dirty="0" err="1"/>
              <a:t>niedorzecznie_długa_nazwa_funkcji</a:t>
            </a:r>
            <a:r>
              <a:rPr lang="pl-PL" dirty="0"/>
              <a:t>`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41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mogą , lecz nie muszą brać argumentów, np. `żgnij(kogo)`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Funkcje w </a:t>
            </a:r>
            <a:r>
              <a:rPr lang="pl-PL" dirty="0" err="1"/>
              <a:t>JS’ie</a:t>
            </a:r>
            <a:r>
              <a:rPr lang="pl-PL" dirty="0"/>
              <a:t> mogą, lecz nie muszą zwracać wartości, tak jak np. `sin(x)`</a:t>
            </a:r>
          </a:p>
        </p:txBody>
      </p:sp>
    </p:spTree>
    <p:extLst>
      <p:ext uri="{BB962C8B-B14F-4D97-AF65-F5344CB8AC3E}">
        <p14:creationId xmlns:p14="http://schemas.microsoft.com/office/powerpoint/2010/main" val="38533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Zdarzenie – akcja lub wydarzenie wykryte przez program mogące zostać przez niego obsłużone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05" r="-14205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roboty własnej (Google image </a:t>
            </a:r>
            <a:r>
              <a:rPr lang="pl-PL" dirty="0" err="1"/>
              <a:t>search</a:t>
            </a:r>
            <a:r>
              <a:rPr lang="pl-PL" dirty="0"/>
              <a:t>: </a:t>
            </a:r>
            <a:r>
              <a:rPr lang="pl-PL" dirty="0" smtClean="0"/>
              <a:t>’businessman’, </a:t>
            </a:r>
            <a:r>
              <a:rPr lang="pl-PL" dirty="0"/>
              <a:t>’</a:t>
            </a:r>
            <a:r>
              <a:rPr lang="pl-PL" dirty="0" err="1" smtClean="0"/>
              <a:t>hoodie</a:t>
            </a:r>
            <a:r>
              <a:rPr lang="pl-PL" dirty="0" smtClean="0"/>
              <a:t> </a:t>
            </a:r>
            <a:r>
              <a:rPr lang="pl-PL" dirty="0" err="1"/>
              <a:t>man</a:t>
            </a:r>
            <a:r>
              <a:rPr lang="pl-PL" dirty="0"/>
              <a:t> with </a:t>
            </a:r>
            <a:r>
              <a:rPr lang="pl-PL" dirty="0" err="1" smtClean="0"/>
              <a:t>gun</a:t>
            </a:r>
            <a:r>
              <a:rPr lang="pl-PL" dirty="0"/>
              <a:t>’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9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sz="2000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Jako</a:t>
            </a:r>
            <a:r>
              <a:rPr lang="pl-PL" dirty="0"/>
              <a:t>, że HTML, a w konsekwencji również i JS radzi sobie z użytkownikami ludzkimi, nie wszystko dzieje się synchronicznie</a:t>
            </a:r>
          </a:p>
          <a:p>
            <a:endParaRPr lang="pl-PL" dirty="0"/>
          </a:p>
          <a:p>
            <a:r>
              <a:rPr lang="pl-PL" dirty="0"/>
              <a:t>Zachodzi wobec czego czasami potrzeba zareagowania na, np, kliknięcie przycisku</a:t>
            </a:r>
          </a:p>
        </p:txBody>
      </p:sp>
    </p:spTree>
    <p:extLst>
      <p:ext uri="{BB962C8B-B14F-4D97-AF65-F5344CB8AC3E}">
        <p14:creationId xmlns:p14="http://schemas.microsoft.com/office/powerpoint/2010/main" val="1990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Czym jest </a:t>
            </a:r>
            <a:r>
              <a:rPr lang="pl-PL" dirty="0" err="1" smtClean="0">
                <a:solidFill>
                  <a:srgbClr val="FFFFFF"/>
                </a:solidFill>
              </a:rPr>
              <a:t>JavaScript</a:t>
            </a:r>
            <a:r>
              <a:rPr lang="pl-PL" dirty="0" smtClean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395536" y="5805264"/>
            <a:ext cx="7920880" cy="1752600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I dlaczego nie jest on jakkolwiek  spokrewniony z Javą?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i="1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Na zdarzenia reaguje się bezpośrednio z </a:t>
            </a:r>
            <a:r>
              <a:rPr lang="pl-PL" dirty="0" err="1"/>
              <a:t>HTML’a</a:t>
            </a:r>
            <a:r>
              <a:rPr lang="pl-PL" dirty="0"/>
              <a:t>, np:</a:t>
            </a:r>
          </a:p>
          <a:p>
            <a:pPr lvl="1"/>
            <a:r>
              <a:rPr lang="pl-PL" sz="1800" dirty="0"/>
              <a:t>&lt;</a:t>
            </a:r>
            <a:r>
              <a:rPr lang="pl-PL" sz="1800" i="1" dirty="0" err="1"/>
              <a:t>tag</a:t>
            </a:r>
            <a:r>
              <a:rPr lang="pl-PL" sz="1800" dirty="0"/>
              <a:t> on[</a:t>
            </a:r>
            <a:r>
              <a:rPr lang="pl-PL" sz="1800" dirty="0" err="1"/>
              <a:t>event-name</a:t>
            </a:r>
            <a:r>
              <a:rPr lang="pl-PL" sz="1800" dirty="0"/>
              <a:t>]="</a:t>
            </a:r>
            <a:r>
              <a:rPr lang="pl-PL" sz="1800" i="1" dirty="0" err="1"/>
              <a:t>expression</a:t>
            </a:r>
            <a:r>
              <a:rPr lang="pl-PL" sz="1800" dirty="0"/>
              <a:t>" /&gt;</a:t>
            </a:r>
          </a:p>
          <a:p>
            <a:r>
              <a:rPr lang="pl-PL" dirty="0" smtClean="0"/>
              <a:t>Lub </a:t>
            </a:r>
            <a:r>
              <a:rPr lang="pl-PL" dirty="0"/>
              <a:t>do właściwości instancji elementu przypisując funkcję, np:</a:t>
            </a:r>
          </a:p>
          <a:p>
            <a:pPr lvl="1"/>
            <a:r>
              <a:rPr lang="pl-PL" sz="1800" dirty="0" err="1"/>
              <a:t>expression.on</a:t>
            </a:r>
            <a:r>
              <a:rPr lang="pl-PL" sz="1800" dirty="0"/>
              <a:t>[</a:t>
            </a:r>
            <a:r>
              <a:rPr lang="pl-PL" sz="1800" dirty="0" err="1"/>
              <a:t>event-name</a:t>
            </a:r>
            <a:r>
              <a:rPr lang="pl-PL" sz="1800" dirty="0"/>
              <a:t>] = </a:t>
            </a:r>
            <a:r>
              <a:rPr lang="pl-PL" sz="1800" i="1" dirty="0" err="1"/>
              <a:t>function-definition</a:t>
            </a:r>
            <a:endParaRPr lang="pl-PL" dirty="0"/>
          </a:p>
          <a:p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2666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Różne dziwne rzeczy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Interakcja z użytkownikiem w przybliżeniu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2" r="-680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własny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70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&lt;</a:t>
            </a:r>
            <a:r>
              <a:rPr lang="pl-PL" dirty="0" err="1" smtClean="0">
                <a:solidFill>
                  <a:srgbClr val="FFFFFF"/>
                </a:solidFill>
              </a:rPr>
              <a:t>canvas</a:t>
            </a:r>
            <a:r>
              <a:rPr lang="pl-PL" dirty="0" smtClean="0">
                <a:solidFill>
                  <a:srgbClr val="FFFFFF"/>
                </a:solidFill>
              </a:rPr>
              <a:t>&gt;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canvas</a:t>
            </a:r>
            <a:r>
              <a:rPr lang="pl-PL" dirty="0"/>
              <a:t>&gt; – dosłownie „płótno” – element do rysowania dwu- i trzywymiarowego, patrz przykład „</a:t>
            </a:r>
            <a:r>
              <a:rPr lang="pl-PL" dirty="0" err="1"/>
              <a:t>canvas</a:t>
            </a:r>
            <a:r>
              <a:rPr lang="pl-PL" dirty="0"/>
              <a:t>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09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input</a:t>
            </a:r>
            <a:r>
              <a:rPr lang="pl-PL" dirty="0"/>
              <a:t>&gt; – dosłownie „dane wejściowe” – element do obsługiwania różnorakich twórczych danych od użytkownika, patrz przykład „</a:t>
            </a:r>
            <a:r>
              <a:rPr lang="pl-PL" dirty="0" err="1"/>
              <a:t>input</a:t>
            </a:r>
            <a:r>
              <a:rPr lang="pl-PL" dirty="0"/>
              <a:t>”</a:t>
            </a:r>
          </a:p>
        </p:txBody>
      </p:sp>
      <p:sp>
        <p:nvSpPr>
          <p:cNvPr id="6" name="Tytuł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&lt;</a:t>
            </a:r>
            <a:r>
              <a:rPr lang="pl-PL" dirty="0" err="1" smtClean="0"/>
              <a:t>input</a:t>
            </a:r>
            <a:r>
              <a:rPr lang="pl-PL" dirty="0" smtClean="0"/>
              <a:t>&gt;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74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działają aplikacje internetowe?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 grupach tworzyliśmy projekt naszej aplikacji mobilnej....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1218456"/>
            <a:ext cx="3600400" cy="4874840"/>
          </a:xfrm>
        </p:spPr>
        <p:txBody>
          <a:bodyPr/>
          <a:lstStyle/>
          <a:p>
            <a:pPr>
              <a:buNone/>
            </a:pPr>
            <a:endParaRPr lang="pl-PL" b="1" dirty="0" smtClean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</a:p>
          <a:p>
            <a:endParaRPr lang="pl-PL" dirty="0"/>
          </a:p>
        </p:txBody>
      </p:sp>
      <p:pic>
        <p:nvPicPr>
          <p:cNvPr id="16" name="Obraz 15" descr="IMAG0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980728"/>
            <a:ext cx="4451740" cy="2665548"/>
          </a:xfrm>
          <a:prstGeom prst="rect">
            <a:avLst/>
          </a:prstGeom>
        </p:spPr>
      </p:pic>
      <p:pic>
        <p:nvPicPr>
          <p:cNvPr id="17" name="Obraz 16" descr="IMAG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4536504" cy="2664296"/>
          </a:xfrm>
          <a:prstGeom prst="rect">
            <a:avLst/>
          </a:prstGeom>
        </p:spPr>
      </p:pic>
      <p:pic>
        <p:nvPicPr>
          <p:cNvPr id="18" name="Obraz 17" descr="IMAG00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717032"/>
            <a:ext cx="4562007" cy="2731572"/>
          </a:xfrm>
          <a:prstGeom prst="rect">
            <a:avLst/>
          </a:prstGeom>
        </p:spPr>
      </p:pic>
      <p:pic>
        <p:nvPicPr>
          <p:cNvPr id="19" name="Obraz 18" descr="IMAG002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2515" y="3717032"/>
            <a:ext cx="4441746" cy="2659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496944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400" dirty="0" smtClean="0"/>
              <a:t>Wspólnie przedyskutowaliśmy jak nasza aplikacja będzie wyglądać i jak będzie reagować na nasze polecenia.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  <a:endParaRPr lang="pl-PL" dirty="0"/>
          </a:p>
        </p:txBody>
      </p:sp>
      <p:pic>
        <p:nvPicPr>
          <p:cNvPr id="11" name="Obraz 10" descr="IMAG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4437112"/>
            <a:ext cx="4427984" cy="2314035"/>
          </a:xfrm>
          <a:prstGeom prst="rect">
            <a:avLst/>
          </a:prstGeom>
        </p:spPr>
      </p:pic>
      <p:pic>
        <p:nvPicPr>
          <p:cNvPr id="13" name="Obraz 12" descr="IMAG0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210404"/>
            <a:ext cx="4421758" cy="2647596"/>
          </a:xfrm>
          <a:prstGeom prst="rect">
            <a:avLst/>
          </a:prstGeom>
        </p:spPr>
      </p:pic>
      <p:pic>
        <p:nvPicPr>
          <p:cNvPr id="15" name="Obraz 14" descr="IMAG00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2242" y="1844824"/>
            <a:ext cx="4421758" cy="2503580"/>
          </a:xfrm>
          <a:prstGeom prst="rect">
            <a:avLst/>
          </a:prstGeom>
        </p:spPr>
      </p:pic>
      <p:pic>
        <p:nvPicPr>
          <p:cNvPr id="20" name="Obraz 19" descr="IMAG00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44824"/>
            <a:ext cx="4392488" cy="2320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676456" cy="5112568"/>
          </a:xfrm>
        </p:spPr>
        <p:txBody>
          <a:bodyPr/>
          <a:lstStyle/>
          <a:p>
            <a:pPr algn="ctr">
              <a:buNone/>
            </a:pPr>
            <a:r>
              <a:rPr lang="pl-PL" dirty="0" smtClean="0"/>
              <a:t>Zajęcia zakończyliśmy omówieniem podstaw języka HTML pozwalającego opisać strukturę naszej aplikacji</a:t>
            </a:r>
            <a:endParaRPr lang="pl-PL" dirty="0"/>
          </a:p>
        </p:txBody>
      </p:sp>
      <p:pic>
        <p:nvPicPr>
          <p:cNvPr id="8" name="Obraz 7" descr="IMAG0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772816"/>
            <a:ext cx="4788024" cy="2626151"/>
          </a:xfrm>
          <a:prstGeom prst="rect">
            <a:avLst/>
          </a:prstGeom>
        </p:spPr>
      </p:pic>
      <p:pic>
        <p:nvPicPr>
          <p:cNvPr id="9" name="Obraz 8" descr="IMAG0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72816"/>
            <a:ext cx="4211960" cy="2550868"/>
          </a:xfrm>
          <a:prstGeom prst="rect">
            <a:avLst/>
          </a:prstGeom>
        </p:spPr>
      </p:pic>
      <p:pic>
        <p:nvPicPr>
          <p:cNvPr id="10" name="Obraz 9" descr="IMAG00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71046"/>
            <a:ext cx="4211960" cy="2586954"/>
          </a:xfrm>
          <a:prstGeom prst="rect">
            <a:avLst/>
          </a:prstGeom>
        </p:spPr>
      </p:pic>
      <p:pic>
        <p:nvPicPr>
          <p:cNvPr id="12" name="Obraz 11" descr="IMAG003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365104"/>
            <a:ext cx="4788024" cy="267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zareagować na działania użytkownika?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SAM_28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6145019" y="2242389"/>
            <a:ext cx="3396547" cy="2601416"/>
          </a:xfrm>
          <a:prstGeom prst="rect">
            <a:avLst/>
          </a:prstGeom>
        </p:spPr>
      </p:pic>
      <p:pic>
        <p:nvPicPr>
          <p:cNvPr id="14" name="Obraz 13" descr="SAM_2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1844824"/>
            <a:ext cx="4464496" cy="306297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7704856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100" dirty="0" smtClean="0"/>
              <a:t>Nauczyliśmy się w jaki sposób używać </a:t>
            </a:r>
          </a:p>
          <a:p>
            <a:pPr algn="ctr">
              <a:buNone/>
            </a:pPr>
            <a:r>
              <a:rPr lang="pl-PL" sz="2100" dirty="0" smtClean="0"/>
              <a:t>programowania </a:t>
            </a:r>
            <a:r>
              <a:rPr lang="pl-PL" sz="2100" dirty="0" err="1" smtClean="0"/>
              <a:t>JavaScript</a:t>
            </a:r>
            <a:r>
              <a:rPr lang="pl-PL" sz="2100" dirty="0" smtClean="0"/>
              <a:t> i do czego służy </a:t>
            </a:r>
          </a:p>
          <a:p>
            <a:pPr algn="ctr">
              <a:buNone/>
            </a:pPr>
            <a:endParaRPr lang="pl-PL" sz="21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Obraz 9" descr="SAM_286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4095024"/>
            <a:ext cx="3683968" cy="2762976"/>
          </a:xfrm>
          <a:prstGeom prst="rect">
            <a:avLst/>
          </a:prstGeom>
        </p:spPr>
      </p:pic>
      <p:pic>
        <p:nvPicPr>
          <p:cNvPr id="11" name="Obraz 10" descr="SAM_286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96044" y="2240868"/>
            <a:ext cx="2952328" cy="2160240"/>
          </a:xfrm>
          <a:prstGeom prst="rect">
            <a:avLst/>
          </a:prstGeom>
        </p:spPr>
      </p:pic>
      <p:pic>
        <p:nvPicPr>
          <p:cNvPr id="12" name="Obraz 11" descr="SAM_287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095024"/>
            <a:ext cx="3683968" cy="2762976"/>
          </a:xfrm>
          <a:prstGeom prst="rect">
            <a:avLst/>
          </a:prstGeom>
        </p:spPr>
      </p:pic>
      <p:pic>
        <p:nvPicPr>
          <p:cNvPr id="9" name="Obraz 8" descr="SAM_286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0072" y="4095024"/>
            <a:ext cx="3923928" cy="2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Definicja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 smtClean="0"/>
              <a:t>JavaScript</a:t>
            </a:r>
            <a:r>
              <a:rPr lang="pl-PL" dirty="0" smtClean="0"/>
              <a:t> </a:t>
            </a:r>
            <a:r>
              <a:rPr lang="pl-PL" dirty="0">
                <a:solidFill>
                  <a:srgbClr val="0F0F0F"/>
                </a:solidFill>
              </a:rPr>
              <a:t>to </a:t>
            </a:r>
            <a:r>
              <a:rPr lang="pl-PL" dirty="0">
                <a:solidFill>
                  <a:srgbClr val="1E1E1E"/>
                </a:solidFill>
              </a:rPr>
              <a:t>język </a:t>
            </a:r>
            <a:r>
              <a:rPr lang="pl-PL" dirty="0">
                <a:solidFill>
                  <a:srgbClr val="2D2D2D"/>
                </a:solidFill>
              </a:rPr>
              <a:t>skryptowy</a:t>
            </a:r>
            <a:r>
              <a:rPr lang="pl-PL" dirty="0"/>
              <a:t>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>
                <a:solidFill>
                  <a:srgbClr val="3D3D3D"/>
                </a:solidFill>
              </a:rPr>
              <a:t>obiektowo</a:t>
            </a:r>
            <a:r>
              <a:rPr lang="pl-PL" dirty="0">
                <a:solidFill>
                  <a:srgbClr val="FFFFFF"/>
                </a:solidFill>
              </a:rPr>
              <a:t>  </a:t>
            </a:r>
            <a:r>
              <a:rPr lang="pl-PL" dirty="0">
                <a:solidFill>
                  <a:srgbClr val="4B4B4B"/>
                </a:solidFill>
              </a:rPr>
              <a:t>zorientowany,</a:t>
            </a:r>
            <a:r>
              <a:rPr lang="pl-PL" dirty="0">
                <a:solidFill>
                  <a:srgbClr val="B4B4B4"/>
                </a:solidFill>
              </a:rPr>
              <a:t> </a:t>
            </a:r>
            <a:r>
              <a:rPr lang="pl-PL" dirty="0">
                <a:solidFill>
                  <a:srgbClr val="5A5A5A"/>
                </a:solidFill>
              </a:rPr>
              <a:t>imperatywny </a:t>
            </a:r>
            <a:r>
              <a:rPr lang="pl-PL" dirty="0">
                <a:solidFill>
                  <a:srgbClr val="696969"/>
                </a:solidFill>
              </a:rPr>
              <a:t>i </a:t>
            </a:r>
            <a:r>
              <a:rPr lang="pl-PL" dirty="0">
                <a:solidFill>
                  <a:srgbClr val="787878"/>
                </a:solidFill>
              </a:rPr>
              <a:t>funkcyjny</a:t>
            </a:r>
          </a:p>
          <a:p>
            <a:endParaRPr lang="pl-PL" dirty="0">
              <a:solidFill>
                <a:srgbClr val="FFFFFF"/>
              </a:solidFill>
            </a:endParaRPr>
          </a:p>
          <a:p>
            <a:r>
              <a:rPr lang="pl-PL" dirty="0"/>
              <a:t>JS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/>
              <a:t>jest również</a:t>
            </a:r>
            <a:r>
              <a:rPr lang="pl-PL" dirty="0">
                <a:solidFill>
                  <a:srgbClr val="E1E1E1"/>
                </a:solidFill>
              </a:rPr>
              <a:t> </a:t>
            </a:r>
            <a:r>
              <a:rPr lang="pl-PL" dirty="0"/>
              <a:t>dynamicznie,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 err="1">
                <a:solidFill>
                  <a:srgbClr val="3D3D3D"/>
                </a:solidFill>
              </a:rPr>
              <a:t>kaczkowo</a:t>
            </a:r>
            <a:r>
              <a:rPr lang="pl-PL" dirty="0">
                <a:solidFill>
                  <a:srgbClr val="3D3D3D"/>
                </a:solidFill>
              </a:rPr>
              <a:t> </a:t>
            </a:r>
            <a:r>
              <a:rPr lang="pl-PL" dirty="0">
                <a:solidFill>
                  <a:srgbClr val="4B4B4B"/>
                </a:solidFill>
              </a:rPr>
              <a:t>typowany</a:t>
            </a:r>
          </a:p>
          <a:p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</a:t>
            </a:r>
            <a:r>
              <a:rPr lang="pl-PL" dirty="0" smtClean="0"/>
              <a:t>en.wikipedia.org/wiki/</a:t>
            </a:r>
            <a:r>
              <a:rPr lang="en-US" dirty="0" smtClean="0"/>
              <a:t>JavaScript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37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SAM_28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861468" y="3099528"/>
            <a:ext cx="4295397" cy="32215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1052736"/>
            <a:ext cx="7848872" cy="4968552"/>
          </a:xfrm>
        </p:spPr>
        <p:txBody>
          <a:bodyPr/>
          <a:lstStyle/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W drugiej części zajęć dowiedzieliśmy się jak sprawić aby urządzenie zareagowało na akcje użytkownika takie jak kliknięcie myszką czy dotyk </a:t>
            </a:r>
            <a:r>
              <a:rPr lang="pl-PL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pic>
        <p:nvPicPr>
          <p:cNvPr id="10" name="Obraz 9" descr="SAM_28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512" y="3863634"/>
            <a:ext cx="3992488" cy="2994366"/>
          </a:xfrm>
          <a:prstGeom prst="rect">
            <a:avLst/>
          </a:prstGeom>
        </p:spPr>
      </p:pic>
      <p:pic>
        <p:nvPicPr>
          <p:cNvPr id="12" name="Obraz 11" descr="SAM_28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2204864"/>
            <a:ext cx="428396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narysować coś na ekranie?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980728"/>
            <a:ext cx="7848872" cy="5040560"/>
          </a:xfrm>
        </p:spPr>
        <p:txBody>
          <a:bodyPr/>
          <a:lstStyle/>
          <a:p>
            <a:pPr algn="ctr"/>
            <a:r>
              <a:rPr lang="pl-PL" sz="2100" dirty="0" smtClean="0">
                <a:solidFill>
                  <a:schemeClr val="tx1"/>
                </a:solidFill>
              </a:rPr>
              <a:t>Reakcja na dotyk i rysowanie linii po ekranie… </a:t>
            </a:r>
            <a:r>
              <a:rPr lang="pl-PL" sz="21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SAM_28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3104964"/>
            <a:ext cx="5004048" cy="3753036"/>
          </a:xfrm>
          <a:prstGeom prst="rect">
            <a:avLst/>
          </a:prstGeom>
        </p:spPr>
      </p:pic>
      <p:pic>
        <p:nvPicPr>
          <p:cNvPr id="9" name="Obraz 8" descr="SAM_289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5" y="3645024"/>
            <a:ext cx="4716016" cy="3651008"/>
          </a:xfrm>
          <a:prstGeom prst="rect">
            <a:avLst/>
          </a:prstGeom>
        </p:spPr>
      </p:pic>
      <p:pic>
        <p:nvPicPr>
          <p:cNvPr id="13" name="Obraz 12" descr="SAM_289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412776"/>
            <a:ext cx="4644008" cy="3375756"/>
          </a:xfrm>
          <a:prstGeom prst="rect">
            <a:avLst/>
          </a:prstGeom>
        </p:spPr>
      </p:pic>
      <p:pic>
        <p:nvPicPr>
          <p:cNvPr id="14" name="Obraz 13" descr="SAM_29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0528" y="3789040"/>
            <a:ext cx="4883968" cy="3662976"/>
          </a:xfrm>
          <a:prstGeom prst="rect">
            <a:avLst/>
          </a:prstGeom>
        </p:spPr>
      </p:pic>
      <p:pic>
        <p:nvPicPr>
          <p:cNvPr id="15" name="Obraz 14" descr="SAM_290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0528" y="1412776"/>
            <a:ext cx="4771934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obrazu 5" descr="SAM_2901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1067" b="11067"/>
          <a:stretch>
            <a:fillRect/>
          </a:stretch>
        </p:blipFill>
        <p:spPr>
          <a:xfrm>
            <a:off x="1763688" y="3429000"/>
            <a:ext cx="5671176" cy="3312368"/>
          </a:xfrm>
        </p:spPr>
      </p:pic>
      <p:pic>
        <p:nvPicPr>
          <p:cNvPr id="7" name="Obraz 6" descr="SAM_29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26056" cy="3919542"/>
          </a:xfrm>
          <a:prstGeom prst="rect">
            <a:avLst/>
          </a:prstGeom>
        </p:spPr>
      </p:pic>
      <p:pic>
        <p:nvPicPr>
          <p:cNvPr id="10" name="Obraz 9" descr="SAM_289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0"/>
            <a:ext cx="4499992" cy="393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800" dirty="0" smtClean="0"/>
              <a:t>Jak zrobić zdjęcie?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112568"/>
          </a:xfrm>
        </p:spPr>
        <p:txBody>
          <a:bodyPr/>
          <a:lstStyle/>
          <a:p>
            <a:pPr algn="ctr"/>
            <a:r>
              <a:rPr lang="pl-PL" sz="2000" dirty="0" smtClean="0"/>
              <a:t>Na ostatnich zajęciach praktycznych dowiedzieliśmy się w jaki sposób nasza aplikacja może zrobić zdjęcie. </a:t>
            </a:r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dirty="0"/>
          </a:p>
        </p:txBody>
      </p:sp>
      <p:pic>
        <p:nvPicPr>
          <p:cNvPr id="6" name="Obraz 5" descr="IMAG01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16832"/>
            <a:ext cx="5772518" cy="3456384"/>
          </a:xfrm>
          <a:prstGeom prst="rect">
            <a:avLst/>
          </a:prstGeom>
        </p:spPr>
      </p:pic>
      <p:pic>
        <p:nvPicPr>
          <p:cNvPr id="7" name="Obraz 6" descr="IMAG012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284" y="1844824"/>
            <a:ext cx="3001716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400600"/>
          </a:xfrm>
        </p:spPr>
        <p:txBody>
          <a:bodyPr/>
          <a:lstStyle/>
          <a:p>
            <a:pPr algn="ctr"/>
            <a:r>
              <a:rPr lang="pl-PL" sz="2000" dirty="0" smtClean="0"/>
              <a:t>Uczyniliśmy z naszego zdjęcia tło po którym będzie można rysować. Sprawiliśmy także, że telefon wymaże nasz obrazek gdy tylko nim potrząśniemy </a:t>
            </a:r>
            <a:r>
              <a:rPr lang="pl-PL" sz="2000" dirty="0" smtClean="0">
                <a:sym typeface="Wingdings" pitchFamily="2" charset="2"/>
              </a:rPr>
              <a:t></a:t>
            </a:r>
            <a:endParaRPr lang="pl-PL" sz="2000" dirty="0" smtClean="0"/>
          </a:p>
          <a:p>
            <a:endParaRPr lang="pl-PL" dirty="0"/>
          </a:p>
        </p:txBody>
      </p:sp>
      <p:pic>
        <p:nvPicPr>
          <p:cNvPr id="6" name="Obraz 5" descr="IMAG01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488" y="4210404"/>
            <a:ext cx="4608512" cy="2647596"/>
          </a:xfrm>
          <a:prstGeom prst="rect">
            <a:avLst/>
          </a:prstGeom>
        </p:spPr>
      </p:pic>
      <p:pic>
        <p:nvPicPr>
          <p:cNvPr id="11" name="Obraz 10" descr="IMAG01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988840"/>
            <a:ext cx="5076056" cy="2895351"/>
          </a:xfrm>
          <a:prstGeom prst="rect">
            <a:avLst/>
          </a:prstGeom>
        </p:spPr>
      </p:pic>
      <p:pic>
        <p:nvPicPr>
          <p:cNvPr id="7" name="Obraz 6" descr="IMAG011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10404"/>
            <a:ext cx="4572000" cy="2647596"/>
          </a:xfrm>
          <a:prstGeom prst="rect">
            <a:avLst/>
          </a:prstGeom>
        </p:spPr>
      </p:pic>
      <p:pic>
        <p:nvPicPr>
          <p:cNvPr id="8" name="Obraz 7" descr="IMAG01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88840"/>
            <a:ext cx="4572000" cy="2647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smtClean="0"/>
              <a:t>Dziękujemy </a:t>
            </a:r>
            <a:r>
              <a:rPr lang="pl-PL" sz="4800" dirty="0" smtClean="0"/>
              <a:t>za uwagę</a:t>
            </a:r>
            <a:r>
              <a:rPr lang="pl-PL" sz="4800" dirty="0"/>
              <a:t>! </a:t>
            </a:r>
            <a:r>
              <a:rPr lang="pl-PL" sz="4800" dirty="0" smtClean="0">
                <a:sym typeface="Wingdings" pitchFamily="2" charset="2"/>
              </a:rPr>
              <a:t>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C</a:t>
            </a:r>
            <a:r>
              <a:rPr lang="pl-PL" dirty="0" smtClean="0">
                <a:solidFill>
                  <a:srgbClr val="FFFFFF"/>
                </a:solidFill>
              </a:rPr>
              <a:t>o to NA PRAWDĘ znaczy?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4294967295"/>
          </p:nvPr>
        </p:nvSpPr>
        <p:spPr>
          <a:xfrm>
            <a:off x="971600" y="5949280"/>
            <a:ext cx="7772400" cy="1500187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czyli wyjaśnienie na chłopski rozum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</a:t>
            </a:r>
            <a:r>
              <a:rPr lang="pl-PL" dirty="0" smtClean="0">
                <a:solidFill>
                  <a:srgbClr val="FFFFFF"/>
                </a:solidFill>
              </a:rPr>
              <a:t> – fundamentalny styl programowania, będący sposobem budowania struktury i elementów programów komputerowych.</a:t>
            </a:r>
          </a:p>
          <a:p>
            <a:endParaRPr lang="pl-PL" dirty="0"/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52" r="-2435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http://en.wikipedia.org/wiki/Programming_paradigm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4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Skryptowy </a:t>
            </a:r>
            <a:r>
              <a:rPr lang="pl-PL" dirty="0"/>
              <a:t>– do pisania interpretowanych programów do automatyzacji</a:t>
            </a:r>
          </a:p>
          <a:p>
            <a:endParaRPr lang="pl-PL" dirty="0"/>
          </a:p>
          <a:p>
            <a:r>
              <a:rPr lang="pl-PL" dirty="0" smtClean="0"/>
              <a:t>Zorientowany </a:t>
            </a:r>
            <a:r>
              <a:rPr lang="pl-PL" dirty="0"/>
              <a:t>obiektowo – oparty na koncepcie „obiektów” - struktur zawierających dane i kod (metody)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 err="1" smtClean="0"/>
              <a:t>JavaScrip</a:t>
            </a:r>
            <a:r>
              <a:rPr lang="pl-PL" dirty="0" smtClean="0"/>
              <a:t>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95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zawartośc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Funkcyjny </a:t>
            </a:r>
            <a:r>
              <a:rPr lang="pl-PL" dirty="0"/>
              <a:t>– obliczenia traktuje jak ewaluację funkcji matematycznych i unika zmiany stanu i zmiennych danych</a:t>
            </a:r>
          </a:p>
          <a:p>
            <a:endParaRPr lang="pl-PL" dirty="0"/>
          </a:p>
          <a:p>
            <a:r>
              <a:rPr lang="pl-PL" dirty="0"/>
              <a:t>Imperatywny – opisuje obliczenia orzeczeniami zmieniającymi stan programu (podobnie do języków naturalnych)</a:t>
            </a:r>
          </a:p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/>
              <a:t>JavaScript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62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Typowanie, czyli na co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Typowanie – zestaw zasad dających </a:t>
            </a:r>
            <a:r>
              <a:rPr lang="pl-PL" i="1" dirty="0" smtClean="0">
                <a:solidFill>
                  <a:srgbClr val="FFFFFF"/>
                </a:solidFill>
              </a:rPr>
              <a:t>typ</a:t>
            </a:r>
            <a:r>
              <a:rPr lang="pl-PL" dirty="0" smtClean="0">
                <a:solidFill>
                  <a:srgbClr val="FFFFFF"/>
                </a:solidFill>
              </a:rPr>
              <a:t> różnym konstrukcjom (zmiennym, wyrażeniom, funkcjom i modułom),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pl-PL" dirty="0" smtClean="0">
                <a:solidFill>
                  <a:srgbClr val="FFFFFF"/>
                </a:solidFill>
              </a:rPr>
              <a:t>z których złożony jest program komputerowy.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83" b="-9583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://en.wikipedia.org/wiki/Type_system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://joose-js.googlecode.com/svn/trunk/doc_images/Joose_Type_Hierarchy.png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25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Dynamiczne – zmienne nie mają stałego typu, mogą go zmieniać w dowolnym czasie</a:t>
            </a:r>
          </a:p>
          <a:p>
            <a:endParaRPr lang="pl-PL" dirty="0"/>
          </a:p>
          <a:p>
            <a:r>
              <a:rPr lang="pl-PL" dirty="0" err="1"/>
              <a:t>Kaczkowe</a:t>
            </a:r>
            <a:r>
              <a:rPr lang="pl-PL" dirty="0"/>
              <a:t> – zmienne nie muszą mieć ustalonego typu, wystarczy jedynie, że udostępniają wymagane funkcje. Nazwa wzięła się z powiedzenia „</a:t>
            </a:r>
            <a:r>
              <a:rPr lang="en-US" dirty="0"/>
              <a:t>If it </a:t>
            </a:r>
            <a:r>
              <a:rPr lang="pl-PL" dirty="0" err="1"/>
              <a:t>walks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a </a:t>
            </a:r>
            <a:r>
              <a:rPr lang="pl-PL" dirty="0" err="1"/>
              <a:t>duck</a:t>
            </a:r>
            <a:r>
              <a:rPr lang="en-US" dirty="0"/>
              <a:t> and talks like a duck, it must be a duck</a:t>
            </a:r>
            <a:r>
              <a:rPr lang="pl-PL" dirty="0"/>
              <a:t>”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http://c2.com/cgi/wiki?DuckTyping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931</Words>
  <Application>Microsoft Office PowerPoint</Application>
  <PresentationFormat>Pokaz na ekranie (4:3)</PresentationFormat>
  <Paragraphs>130</Paragraphs>
  <Slides>37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38" baseType="lpstr">
      <vt:lpstr>Motyw pakietu Office</vt:lpstr>
      <vt:lpstr>APLIKACJE MOBILNE Prowadzący zajęcia: Bartosz Lepper, Piotr Zaborski, Danka Niedziałkowska  Praktykantka: Izabela Malik  </vt:lpstr>
      <vt:lpstr>Czym jest JavaScript?</vt:lpstr>
      <vt:lpstr>Definicja</vt:lpstr>
      <vt:lpstr>Co to NA PRAWDĘ znaczy?</vt:lpstr>
      <vt:lpstr>Paradygmy, czyli co się tu dzieje?</vt:lpstr>
      <vt:lpstr>Paradygmy w JavaScript’cie</vt:lpstr>
      <vt:lpstr>Paradygmy w JavaScript’cie</vt:lpstr>
      <vt:lpstr>Typowanie, czyli na co ja patrzę?</vt:lpstr>
      <vt:lpstr>Typowanie w JavaScript’cie</vt:lpstr>
      <vt:lpstr>Zmienne, czyli gdzie ja patrzę?</vt:lpstr>
      <vt:lpstr>Zmienne ogólnie</vt:lpstr>
      <vt:lpstr>Zmienne w JavaScript’cie</vt:lpstr>
      <vt:lpstr>Zmienne w JavaScript’cie</vt:lpstr>
      <vt:lpstr>Funkcje, czyli czemu ja to znowu piszę?</vt:lpstr>
      <vt:lpstr>Funkcje ogólnie</vt:lpstr>
      <vt:lpstr>Funkcje ogólnie</vt:lpstr>
      <vt:lpstr>Funkcje w JavaScript’cie</vt:lpstr>
      <vt:lpstr>Zdarzenia, czyli co się tu dzieje?</vt:lpstr>
      <vt:lpstr>Zdarzenia</vt:lpstr>
      <vt:lpstr>Zdarzenia</vt:lpstr>
      <vt:lpstr>Różne dziwne rzeczy</vt:lpstr>
      <vt:lpstr>&lt;canvas&gt;</vt:lpstr>
      <vt:lpstr>&lt;input&gt;</vt:lpstr>
      <vt:lpstr>Jak działają aplikacje internetowe?</vt:lpstr>
      <vt:lpstr>W grupach tworzyliśmy projekt naszej aplikacji mobilnej....</vt:lpstr>
      <vt:lpstr>Prezentacja programu PowerPoint</vt:lpstr>
      <vt:lpstr>Prezentacja programu PowerPoint</vt:lpstr>
      <vt:lpstr>Jak zareagować na działania użytkownika?</vt:lpstr>
      <vt:lpstr>Prezentacja programu PowerPoint</vt:lpstr>
      <vt:lpstr>Prezentacja programu PowerPoint</vt:lpstr>
      <vt:lpstr>Jak narysować coś na ekranie?</vt:lpstr>
      <vt:lpstr>Prezentacja programu PowerPoint</vt:lpstr>
      <vt:lpstr>Prezentacja programu PowerPoint</vt:lpstr>
      <vt:lpstr>Jak zrobić zdjęcie?</vt:lpstr>
      <vt:lpstr>Prezentacja programu PowerPoint</vt:lpstr>
      <vt:lpstr>Prezentacja programu PowerPoint</vt:lpstr>
      <vt:lpstr>Dziękujemy za uwagę!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czego są nam potrzebne dziurki w nosie?</dc:title>
  <dc:creator>Anna;nabijaczleweli;maja78789@gmail.com;Łucja Hanna Biały</dc:creator>
  <cp:lastModifiedBy>nabijaczleweli</cp:lastModifiedBy>
  <cp:revision>129</cp:revision>
  <dcterms:created xsi:type="dcterms:W3CDTF">2011-12-07T10:18:05Z</dcterms:created>
  <dcterms:modified xsi:type="dcterms:W3CDTF">2015-05-22T19:07:03Z</dcterms:modified>
</cp:coreProperties>
</file>